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1" r:id="rId4"/>
    <p:sldId id="273" r:id="rId5"/>
    <p:sldId id="259" r:id="rId6"/>
    <p:sldId id="262" r:id="rId7"/>
    <p:sldId id="266" r:id="rId8"/>
    <p:sldId id="267" r:id="rId9"/>
    <p:sldId id="272" r:id="rId10"/>
    <p:sldId id="263" r:id="rId11"/>
    <p:sldId id="277" r:id="rId12"/>
    <p:sldId id="268" r:id="rId13"/>
    <p:sldId id="276" r:id="rId14"/>
    <p:sldId id="269" r:id="rId15"/>
    <p:sldId id="278" r:id="rId16"/>
    <p:sldId id="279" r:id="rId17"/>
    <p:sldId id="280" r:id="rId18"/>
    <p:sldId id="287" r:id="rId19"/>
    <p:sldId id="288" r:id="rId20"/>
    <p:sldId id="281" r:id="rId21"/>
    <p:sldId id="284" r:id="rId22"/>
    <p:sldId id="282" r:id="rId23"/>
    <p:sldId id="283" r:id="rId24"/>
    <p:sldId id="285" r:id="rId25"/>
    <p:sldId id="290" r:id="rId26"/>
    <p:sldId id="289" r:id="rId27"/>
    <p:sldId id="291" r:id="rId28"/>
    <p:sldId id="286" r:id="rId29"/>
    <p:sldId id="274" r:id="rId30"/>
    <p:sldId id="292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48FCD-1E17-4CAB-B4D0-6A6303858FEC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104866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66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6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DDF3E-AD35-49FA-AF5D-2919F61AD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221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0B76E-18F5-495D-99D7-5AEB06479562}" type="datetime1">
              <a:rPr lang="en-IN" smtClean="0"/>
              <a:t>09-04-2025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EFBA-202D-4597-A5C2-098461F92B65}" type="datetime1">
              <a:rPr lang="en-IN" smtClean="0"/>
              <a:t>09-04-2025</a:t>
            </a:fld>
            <a:endParaRPr lang="en-IN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D112-26B0-4BBE-954E-A8A392841E2C}" type="datetime1">
              <a:rPr lang="en-IN" smtClean="0"/>
              <a:t>09-04-2025</a:t>
            </a:fld>
            <a:endParaRPr lang="en-IN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DCB0-ED31-4623-8E8D-2C6E99985945}" type="datetime1">
              <a:rPr lang="en-IN" smtClean="0"/>
              <a:t>09-04-2025</a:t>
            </a:fld>
            <a:endParaRPr lang="en-IN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4E79-47E5-4B8C-A7F5-9A3DD844F874}" type="datetime1">
              <a:rPr lang="en-IN" smtClean="0"/>
              <a:t>09-04-2025</a:t>
            </a:fld>
            <a:endParaRPr lang="en-IN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C75-544E-4B7E-BA1E-80B0F6E40CBE}" type="datetime1">
              <a:rPr lang="en-IN" smtClean="0"/>
              <a:t>09-04-2025</a:t>
            </a:fld>
            <a:endParaRPr lang="en-IN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C8C6-7485-48C0-BD2D-BEE3525D1629}" type="datetime1">
              <a:rPr lang="en-IN" smtClean="0"/>
              <a:t>09-04-2025</a:t>
            </a:fld>
            <a:endParaRPr lang="en-IN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C52E-D5A0-4F5C-A8BF-0FB50AEE96C6}" type="datetime1">
              <a:rPr lang="en-IN" smtClean="0"/>
              <a:t>09-04-2025</a:t>
            </a:fld>
            <a:endParaRPr lang="en-IN"/>
          </a:p>
        </p:txBody>
      </p:sp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25B6-9A63-413B-B8E1-C08486ED7093}" type="datetime1">
              <a:rPr lang="en-IN" smtClean="0"/>
              <a:t>09-04-2025</a:t>
            </a:fld>
            <a:endParaRPr lang="en-IN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497F-FA50-43C7-BE5D-599F129A6033}" type="datetime1">
              <a:rPr lang="en-IN" smtClean="0"/>
              <a:t>09-04-2025</a:t>
            </a:fld>
            <a:endParaRPr lang="en-IN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2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6D9D-299B-4840-A0B1-A53DF36B942E}" type="datetime1">
              <a:rPr lang="en-IN" smtClean="0"/>
              <a:t>09-04-2025</a:t>
            </a:fld>
            <a:endParaRPr lang="en-IN"/>
          </a:p>
        </p:txBody>
      </p:sp>
      <p:sp>
        <p:nvSpPr>
          <p:cNvPr id="10486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0AEB8-C597-41C4-8063-F1218B739C6A}" type="datetime1">
              <a:rPr lang="en-IN" smtClean="0"/>
              <a:t>09-04-2025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CE5B0-DAF6-4E64-8214-82B8B9DD9F7F}" type="slidenum">
              <a:rPr lang="en-IN" smtClean="0"/>
              <a:t>‹#›</a:t>
            </a:fld>
            <a:endParaRPr lang="en-IN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437" y="255794"/>
            <a:ext cx="2565398" cy="8504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lemenko/kitti-datase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g"/><Relationship Id="rId9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822650" y="1273483"/>
            <a:ext cx="10826620" cy="2143186"/>
          </a:xfrm>
        </p:spPr>
        <p:txBody>
          <a:bodyPr>
            <a:normAutofit fontScale="90000"/>
          </a:bodyPr>
          <a:lstStyle/>
          <a:p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4900" b="1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Vision-Based Object Detection and Distance Calculation in  Autonomous Vehicles </a:t>
            </a:r>
            <a: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br>
              <a:rPr lang="en-IN" sz="49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</a:br>
            <a:endParaRPr lang="en-IN" sz="4900" b="1" dirty="0">
              <a:latin typeface="Arial Narrow" panose="020B0606020202030204" pitchFamily="34" charset="0"/>
            </a:endParaRPr>
          </a:p>
        </p:txBody>
      </p:sp>
      <p:sp>
        <p:nvSpPr>
          <p:cNvPr id="1048588" name="TextBox 9"/>
          <p:cNvSpPr txBox="1"/>
          <p:nvPr/>
        </p:nvSpPr>
        <p:spPr>
          <a:xfrm>
            <a:off x="7873515" y="3860793"/>
            <a:ext cx="5346440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u="sng" dirty="0"/>
              <a:t>GROUP MEMBERS: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K Bhavyasree</a:t>
            </a:r>
            <a:r>
              <a:rPr lang="en-IN" sz="2000" dirty="0"/>
              <a:t> </a:t>
            </a:r>
            <a:r>
              <a:rPr lang="en-US" altLang="en-GB" sz="2000" dirty="0"/>
              <a:t>-</a:t>
            </a:r>
            <a:r>
              <a:rPr lang="en-IN" sz="2000" dirty="0"/>
              <a:t> 22500</a:t>
            </a:r>
            <a:r>
              <a:rPr lang="en-US" altLang="en-GB" sz="2000" dirty="0"/>
              <a:t>3193</a:t>
            </a:r>
          </a:p>
          <a:p>
            <a:pPr algn="just">
              <a:lnSpc>
                <a:spcPct val="150000"/>
              </a:lnSpc>
            </a:pPr>
            <a:r>
              <a:rPr lang="en-IN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Manthra</a:t>
            </a:r>
            <a:r>
              <a:rPr lang="en-IN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 M - 225003208</a:t>
            </a:r>
          </a:p>
          <a:p>
            <a:pPr algn="just">
              <a:lnSpc>
                <a:spcPct val="150000"/>
              </a:lnSpc>
            </a:pPr>
            <a:r>
              <a:rPr lang="en-IN" sz="2000" kern="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Sowmiya</a:t>
            </a:r>
            <a:r>
              <a:rPr lang="en-IN" sz="20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G    -  225003144 </a:t>
            </a:r>
            <a:endParaRPr lang="en-IN" sz="2000" kern="1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altLang="en-GB" sz="2000" dirty="0">
                <a:solidFill>
                  <a:srgbClr val="000000"/>
                </a:solidFill>
              </a:rPr>
              <a:t> </a:t>
            </a:r>
            <a:endParaRPr lang="en-US" altLang="en-GB" sz="20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048589" name="TextBox 10"/>
          <p:cNvSpPr txBox="1"/>
          <p:nvPr/>
        </p:nvSpPr>
        <p:spPr>
          <a:xfrm>
            <a:off x="580959" y="3860793"/>
            <a:ext cx="4189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2000" b="1" dirty="0"/>
              <a:t>      </a:t>
            </a:r>
            <a:r>
              <a:rPr lang="en-IN" sz="2000" u="sng" dirty="0"/>
              <a:t>Name of the Guide:</a:t>
            </a:r>
          </a:p>
          <a:p>
            <a:pPr algn="just">
              <a:lnSpc>
                <a:spcPct val="150000"/>
              </a:lnSpc>
            </a:pPr>
            <a:r>
              <a:rPr lang="en-IN" altLang="en-GB" sz="2000" b="1" dirty="0"/>
              <a:t>      </a:t>
            </a:r>
            <a:r>
              <a:rPr lang="en-US" altLang="en-GB" sz="2000" dirty="0"/>
              <a:t>Dr. G REVATHY      </a:t>
            </a:r>
            <a:endParaRPr lang="zh-CN" altLang="en-US" sz="2000" dirty="0"/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Assistant Professor</a:t>
            </a:r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Number Placeholder 10486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10</a:t>
            </a:fld>
            <a:endParaRPr lang="en-IN"/>
          </a:p>
        </p:txBody>
      </p:sp>
      <p:sp>
        <p:nvSpPr>
          <p:cNvPr id="1048610" name="TextBox 1048609"/>
          <p:cNvSpPr txBox="1"/>
          <p:nvPr/>
        </p:nvSpPr>
        <p:spPr>
          <a:xfrm>
            <a:off x="1256766" y="1287779"/>
            <a:ext cx="9141748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IN" sz="3200" b="1" u="sng" dirty="0">
                <a:solidFill>
                  <a:srgbClr val="000000"/>
                </a:solidFill>
              </a:rPr>
              <a:t>WORK PLAN: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Collection</a:t>
            </a:r>
            <a:r>
              <a:rPr lang="en-IN" sz="2400" dirty="0">
                <a:solidFill>
                  <a:srgbClr val="000000"/>
                </a:solidFill>
              </a:rPr>
              <a:t>  </a:t>
            </a:r>
            <a:r>
              <a:rPr lang="en-US" sz="2400" dirty="0">
                <a:solidFill>
                  <a:srgbClr val="000000"/>
                </a:solidFill>
              </a:rPr>
              <a:t>        </a:t>
            </a:r>
            <a:r>
              <a:rPr lang="en-US" altLang="en-GB" sz="2400" dirty="0">
                <a:solidFill>
                  <a:srgbClr val="000000"/>
                </a:solidFill>
              </a:rPr>
              <a:t>  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 Preparation</a:t>
            </a:r>
            <a:endParaRPr lang="en-IN" sz="24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Create Training Dataset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YOLOv5-its variants,YOLOv8,SSD models and hybrid approach  for Training &amp; Testing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Object Detection and Distance Estimation Results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Metrics Results and Performance Analysis</a:t>
            </a: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Documentation and Reporting  </a:t>
            </a:r>
            <a:endParaRPr lang="en-IN" sz="2400" dirty="0">
              <a:solidFill>
                <a:srgbClr val="000000"/>
              </a:solidFill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</a:rPr>
              <a:t>         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045C-BF89-9DD7-063A-855F28CF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11</a:t>
            </a:fld>
            <a:endParaRPr lang="en-I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F3FAA2C-7037-398E-9954-5C9FD565A884}"/>
              </a:ext>
            </a:extLst>
          </p:cNvPr>
          <p:cNvSpPr>
            <a:spLocks noGrp="1"/>
          </p:cNvSpPr>
          <p:nvPr/>
        </p:nvSpPr>
        <p:spPr>
          <a:xfrm>
            <a:off x="5402606" y="37210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E5B0-DAF6-4E64-8214-82B8B9DD9F7F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48338-BE0D-3ED6-54CB-E6D074FB37BF}"/>
              </a:ext>
            </a:extLst>
          </p:cNvPr>
          <p:cNvSpPr txBox="1"/>
          <p:nvPr/>
        </p:nvSpPr>
        <p:spPr>
          <a:xfrm rot="10800000" flipH="1" flipV="1">
            <a:off x="96289" y="547147"/>
            <a:ext cx="589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/>
              <a:t>METHODOLOGY ARCHITECTURE: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3DDB88-8788-B270-D3FA-F93DD96B94B7}"/>
              </a:ext>
            </a:extLst>
          </p:cNvPr>
          <p:cNvSpPr/>
          <p:nvPr/>
        </p:nvSpPr>
        <p:spPr>
          <a:xfrm>
            <a:off x="223971" y="1118372"/>
            <a:ext cx="3013789" cy="166548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/>
              <a:t>KITTI dataset + custom indoor</a:t>
            </a:r>
            <a:r>
              <a:rPr lang="it-IT" sz="1600" b="1" dirty="0"/>
              <a:t> </a:t>
            </a:r>
            <a:r>
              <a:rPr lang="it-IT" sz="1600" dirty="0"/>
              <a:t>dataset </a:t>
            </a:r>
            <a:endParaRPr lang="en-IN" sz="16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CD2C9E-705A-79FE-AF33-C34CDD13D658}"/>
              </a:ext>
            </a:extLst>
          </p:cNvPr>
          <p:cNvSpPr txBox="1"/>
          <p:nvPr/>
        </p:nvSpPr>
        <p:spPr>
          <a:xfrm>
            <a:off x="452571" y="1335563"/>
            <a:ext cx="25565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 Acquisition</a:t>
            </a:r>
          </a:p>
          <a:p>
            <a:pPr algn="ctr"/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64741-6CB1-284C-88C8-AF7EF30E62A4}"/>
              </a:ext>
            </a:extLst>
          </p:cNvPr>
          <p:cNvCxnSpPr>
            <a:cxnSpLocks/>
          </p:cNvCxnSpPr>
          <p:nvPr/>
        </p:nvCxnSpPr>
        <p:spPr>
          <a:xfrm>
            <a:off x="3237759" y="1949455"/>
            <a:ext cx="575484" cy="1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B024E7-47A4-07AE-164D-079CA544E7E4}"/>
              </a:ext>
            </a:extLst>
          </p:cNvPr>
          <p:cNvSpPr/>
          <p:nvPr/>
        </p:nvSpPr>
        <p:spPr>
          <a:xfrm>
            <a:off x="3813243" y="1262930"/>
            <a:ext cx="7078534" cy="14775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2DC9E14-84FB-A775-2295-6105FBB3BF32}"/>
              </a:ext>
            </a:extLst>
          </p:cNvPr>
          <p:cNvSpPr txBox="1"/>
          <p:nvPr/>
        </p:nvSpPr>
        <p:spPr>
          <a:xfrm>
            <a:off x="6263982" y="1319788"/>
            <a:ext cx="38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Data Preprocessing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AF8DA41-1B09-F047-58FB-9EEA1DB3E91F}"/>
              </a:ext>
            </a:extLst>
          </p:cNvPr>
          <p:cNvSpPr txBox="1"/>
          <p:nvPr/>
        </p:nvSpPr>
        <p:spPr>
          <a:xfrm>
            <a:off x="4027325" y="1357154"/>
            <a:ext cx="194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Augmentation(custom only)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EADB2B-8EED-2AA7-286C-1B1A21AA214F}"/>
              </a:ext>
            </a:extLst>
          </p:cNvPr>
          <p:cNvSpPr/>
          <p:nvPr/>
        </p:nvSpPr>
        <p:spPr>
          <a:xfrm>
            <a:off x="6041512" y="1993139"/>
            <a:ext cx="672922" cy="1543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437E193-20D1-13A7-DCA1-A27226E37D1D}"/>
              </a:ext>
            </a:extLst>
          </p:cNvPr>
          <p:cNvSpPr txBox="1"/>
          <p:nvPr/>
        </p:nvSpPr>
        <p:spPr>
          <a:xfrm>
            <a:off x="6983938" y="1706676"/>
            <a:ext cx="2704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/>
              <a:t>Format conversion</a:t>
            </a:r>
          </a:p>
          <a:p>
            <a:r>
              <a:rPr lang="en-IN" sz="1400" dirty="0"/>
              <a:t>Convert labels to </a:t>
            </a:r>
            <a:r>
              <a:rPr lang="en-IN" sz="1400" b="1" dirty="0"/>
              <a:t>YOLO &amp; SSD format</a:t>
            </a:r>
            <a:r>
              <a:rPr lang="en-IN" sz="1400" dirty="0"/>
              <a:t>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7101D5-BB48-86EF-957B-FC2C221021F8}"/>
              </a:ext>
            </a:extLst>
          </p:cNvPr>
          <p:cNvSpPr/>
          <p:nvPr/>
        </p:nvSpPr>
        <p:spPr>
          <a:xfrm>
            <a:off x="359815" y="3258400"/>
            <a:ext cx="1865189" cy="97878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Dataset</a:t>
            </a:r>
          </a:p>
          <a:p>
            <a:pPr algn="ctr"/>
            <a:r>
              <a:rPr lang="en-IN" sz="1400" dirty="0"/>
              <a:t>Split dataset into training ,validation and testing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2405D0-E751-9695-339B-813C6FA9745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225004" y="3747790"/>
            <a:ext cx="4171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98FECD-79B4-CED0-BDA5-1EDF4D0C2596}"/>
              </a:ext>
            </a:extLst>
          </p:cNvPr>
          <p:cNvSpPr/>
          <p:nvPr/>
        </p:nvSpPr>
        <p:spPr>
          <a:xfrm>
            <a:off x="2642133" y="3130201"/>
            <a:ext cx="2132628" cy="172615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Model Training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5DE270-916B-A336-AB5A-53D07FF9ABA3}"/>
              </a:ext>
            </a:extLst>
          </p:cNvPr>
          <p:cNvCxnSpPr>
            <a:cxnSpLocks/>
          </p:cNvCxnSpPr>
          <p:nvPr/>
        </p:nvCxnSpPr>
        <p:spPr>
          <a:xfrm>
            <a:off x="4754645" y="3721054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D90FF7-6F85-3B2D-AA37-B795357B876D}"/>
              </a:ext>
            </a:extLst>
          </p:cNvPr>
          <p:cNvSpPr/>
          <p:nvPr/>
        </p:nvSpPr>
        <p:spPr>
          <a:xfrm>
            <a:off x="5223421" y="3069309"/>
            <a:ext cx="5679925" cy="2028277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r>
              <a:rPr lang="en-IN" dirty="0"/>
              <a:t>KITTI dataset → </a:t>
            </a:r>
            <a:r>
              <a:rPr lang="en-IN" b="1" dirty="0"/>
              <a:t>Train YOLOv5 (s, m, n, l), YOLOv8, SSD and Hybrid model(YOLOv5 + YOLOv8)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Custom dataset → </a:t>
            </a:r>
            <a:r>
              <a:rPr lang="en-IN" b="1" dirty="0"/>
              <a:t>Hybrid model (YOLOv5 + YOLOv8)</a:t>
            </a:r>
            <a:endParaRPr lang="en-IN" dirty="0"/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377692A9-3869-B47B-36EB-07DC08E82E5A}"/>
              </a:ext>
            </a:extLst>
          </p:cNvPr>
          <p:cNvSpPr txBox="1"/>
          <p:nvPr/>
        </p:nvSpPr>
        <p:spPr>
          <a:xfrm>
            <a:off x="6456402" y="3258400"/>
            <a:ext cx="542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Model Architecture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77E01B-677E-C38C-3A5C-B6F63E195092}"/>
              </a:ext>
            </a:extLst>
          </p:cNvPr>
          <p:cNvSpPr/>
          <p:nvPr/>
        </p:nvSpPr>
        <p:spPr>
          <a:xfrm>
            <a:off x="9095728" y="5310461"/>
            <a:ext cx="2258072" cy="1357379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Object Detection</a:t>
            </a:r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3B74C-6D5F-7687-66DD-933B73325FC8}"/>
              </a:ext>
            </a:extLst>
          </p:cNvPr>
          <p:cNvCxnSpPr>
            <a:cxnSpLocks/>
          </p:cNvCxnSpPr>
          <p:nvPr/>
        </p:nvCxnSpPr>
        <p:spPr>
          <a:xfrm flipH="1">
            <a:off x="8469398" y="5765722"/>
            <a:ext cx="6263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B29CC5-FF0A-B2ED-63A7-4169CBE23BEB}"/>
              </a:ext>
            </a:extLst>
          </p:cNvPr>
          <p:cNvSpPr/>
          <p:nvPr/>
        </p:nvSpPr>
        <p:spPr>
          <a:xfrm>
            <a:off x="4007388" y="5263051"/>
            <a:ext cx="4462010" cy="1464413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9EAB795D-3EC6-C4D6-398F-FBE51523864C}"/>
              </a:ext>
            </a:extLst>
          </p:cNvPr>
          <p:cNvSpPr txBox="1"/>
          <p:nvPr/>
        </p:nvSpPr>
        <p:spPr>
          <a:xfrm>
            <a:off x="6579585" y="5632630"/>
            <a:ext cx="177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Generates depth maps using Depth Estimation Model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B2B74D9-4E6B-39F4-3A69-ED8C2DB92183}"/>
              </a:ext>
            </a:extLst>
          </p:cNvPr>
          <p:cNvSpPr/>
          <p:nvPr/>
        </p:nvSpPr>
        <p:spPr>
          <a:xfrm rot="10800000">
            <a:off x="5680948" y="5984981"/>
            <a:ext cx="585472" cy="98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6" name="TextBox 52">
            <a:extLst>
              <a:ext uri="{FF2B5EF4-FFF2-40B4-BE49-F238E27FC236}">
                <a16:creationId xmlns:a16="http://schemas.microsoft.com/office/drawing/2014/main" id="{F44DDD83-3E1C-6275-CCC5-C36E12D4D5D2}"/>
              </a:ext>
            </a:extLst>
          </p:cNvPr>
          <p:cNvSpPr txBox="1"/>
          <p:nvPr/>
        </p:nvSpPr>
        <p:spPr>
          <a:xfrm>
            <a:off x="4331705" y="5667585"/>
            <a:ext cx="152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Calculates object distances.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96638E-32B1-3074-939D-FF11B8BFB355}"/>
              </a:ext>
            </a:extLst>
          </p:cNvPr>
          <p:cNvCxnSpPr>
            <a:cxnSpLocks/>
          </p:cNvCxnSpPr>
          <p:nvPr/>
        </p:nvCxnSpPr>
        <p:spPr>
          <a:xfrm flipH="1">
            <a:off x="3113526" y="5793517"/>
            <a:ext cx="893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7145C6-3BD1-C2E5-35FB-07ACE06242B3}"/>
              </a:ext>
            </a:extLst>
          </p:cNvPr>
          <p:cNvSpPr/>
          <p:nvPr/>
        </p:nvSpPr>
        <p:spPr>
          <a:xfrm>
            <a:off x="1116313" y="5278915"/>
            <a:ext cx="1997213" cy="125999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 dirty="0"/>
              <a:t> </a:t>
            </a:r>
            <a:r>
              <a:rPr lang="en-IN" sz="1700" b="1" dirty="0"/>
              <a:t>Performance Evaluation</a:t>
            </a:r>
          </a:p>
          <a:p>
            <a:pPr algn="ctr"/>
            <a:r>
              <a:rPr lang="en-IN" sz="1400" dirty="0"/>
              <a:t>Metrics and compare models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9C91DE0-47E6-8C27-DE69-ED7FFE9851E7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9174" y="2001684"/>
            <a:ext cx="10852603" cy="850653"/>
          </a:xfrm>
          <a:prstGeom prst="bentConnector3">
            <a:avLst>
              <a:gd name="adj1" fmla="val -21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EDF22D-D046-6B5F-DB59-1EEF3C9FE9BB}"/>
              </a:ext>
            </a:extLst>
          </p:cNvPr>
          <p:cNvCxnSpPr/>
          <p:nvPr/>
        </p:nvCxnSpPr>
        <p:spPr>
          <a:xfrm>
            <a:off x="39174" y="2852337"/>
            <a:ext cx="0" cy="6768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2D5D37-1B9B-5BA4-A4B5-50C41F6AF68C}"/>
              </a:ext>
            </a:extLst>
          </p:cNvPr>
          <p:cNvCxnSpPr/>
          <p:nvPr/>
        </p:nvCxnSpPr>
        <p:spPr>
          <a:xfrm>
            <a:off x="39174" y="3529176"/>
            <a:ext cx="348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5975A35-F4DB-9580-A144-472D4C8A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6594" y="1914190"/>
            <a:ext cx="682021" cy="6820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15883F6-31D2-4BB8-2764-7FB668760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06" y="1911161"/>
            <a:ext cx="676505" cy="6765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BA5E66-46B1-B445-E18E-A2EC2E482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72" y="1906609"/>
            <a:ext cx="682181" cy="682181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C94ADA-2BA2-E648-A874-E31C360BF00A}"/>
              </a:ext>
            </a:extLst>
          </p:cNvPr>
          <p:cNvCxnSpPr>
            <a:cxnSpLocks/>
          </p:cNvCxnSpPr>
          <p:nvPr/>
        </p:nvCxnSpPr>
        <p:spPr>
          <a:xfrm>
            <a:off x="4754645" y="4602358"/>
            <a:ext cx="457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126B5B9-D950-1A6B-7F0A-10F8313C97B0}"/>
              </a:ext>
            </a:extLst>
          </p:cNvPr>
          <p:cNvCxnSpPr>
            <a:cxnSpLocks/>
          </p:cNvCxnSpPr>
          <p:nvPr/>
        </p:nvCxnSpPr>
        <p:spPr>
          <a:xfrm>
            <a:off x="10883452" y="3898226"/>
            <a:ext cx="450454" cy="1895291"/>
          </a:xfrm>
          <a:prstGeom prst="bentConnector3">
            <a:avLst>
              <a:gd name="adj1" fmla="val 150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6EF400B-D081-C107-F73E-D2D60CE12B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1" y="5947093"/>
            <a:ext cx="958138" cy="5918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50A305D-0B8B-E894-CA18-F4A4D40114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14" y="5974845"/>
            <a:ext cx="1113761" cy="536314"/>
          </a:xfrm>
          <a:prstGeom prst="rect">
            <a:avLst/>
          </a:prstGeom>
        </p:spPr>
      </p:pic>
      <p:sp>
        <p:nvSpPr>
          <p:cNvPr id="87" name="TextBox 49">
            <a:extLst>
              <a:ext uri="{FF2B5EF4-FFF2-40B4-BE49-F238E27FC236}">
                <a16:creationId xmlns:a16="http://schemas.microsoft.com/office/drawing/2014/main" id="{C9CC1D22-F04A-1DDC-ABDB-6CBE20646FB5}"/>
              </a:ext>
            </a:extLst>
          </p:cNvPr>
          <p:cNvSpPr txBox="1"/>
          <p:nvPr/>
        </p:nvSpPr>
        <p:spPr>
          <a:xfrm>
            <a:off x="4881550" y="5278916"/>
            <a:ext cx="400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Distance Estimation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9D1FC7B-B122-5898-E947-BFCEB88B43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60600" y="4935329"/>
            <a:ext cx="794594" cy="152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888F7A-F3A8-7A10-9F1F-1053EB02B1F3}"/>
              </a:ext>
            </a:extLst>
          </p:cNvPr>
          <p:cNvCxnSpPr>
            <a:cxnSpLocks/>
          </p:cNvCxnSpPr>
          <p:nvPr/>
        </p:nvCxnSpPr>
        <p:spPr>
          <a:xfrm flipH="1" flipV="1">
            <a:off x="10891777" y="4602356"/>
            <a:ext cx="2901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12</a:t>
            </a:fld>
            <a:endParaRPr lang="en-IN" dirty="0"/>
          </a:p>
        </p:txBody>
      </p:sp>
      <p:sp>
        <p:nvSpPr>
          <p:cNvPr id="1048604" name="TextBox 2"/>
          <p:cNvSpPr txBox="1"/>
          <p:nvPr/>
        </p:nvSpPr>
        <p:spPr>
          <a:xfrm>
            <a:off x="847928" y="752456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/>
          <p:cNvSpPr txBox="1"/>
          <p:nvPr/>
        </p:nvSpPr>
        <p:spPr>
          <a:xfrm>
            <a:off x="847928" y="1136300"/>
            <a:ext cx="10659893" cy="876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80000"/>
            </a:pPr>
            <a:r>
              <a:rPr lang="en-IN" sz="2400" b="1" u="sng" dirty="0"/>
              <a:t>Data Acquisition: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consists of the KITTI dataset and a custom indoor dataset. 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custom dataset is collected in an indoor environment, capturing different obstacle scenarios.</a:t>
            </a:r>
          </a:p>
          <a:p>
            <a:pPr algn="just">
              <a:buSzPct val="80000"/>
            </a:pPr>
            <a:r>
              <a:rPr lang="en-IN" sz="2400" b="1" u="sng" dirty="0"/>
              <a:t>Data Preprocessing: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Data augmentation techniques are applied to increase the  custom dataset from 100 to 500 images using flipping, brightness adjustments, and noise addition.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Labels are converted into the required format(YOLO and SSD) for model compatibility.</a:t>
            </a:r>
            <a:endParaRPr lang="en-IN" altLang="zh-CN" sz="2400" dirty="0"/>
          </a:p>
          <a:p>
            <a:pPr algn="just">
              <a:buSzPct val="80000"/>
            </a:pPr>
            <a:r>
              <a:rPr lang="en-IN" sz="2400" b="1" u="sng" dirty="0"/>
              <a:t>Training and Testing: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dataset is split into training and testing subsets.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Pretrained YOLOv5(s, m, n and l), YOLOv8, and SSD models are trained on the KITTI dataset and hybrid approach is used on both the datasets to improve object detection and distance estimation performance.</a:t>
            </a:r>
          </a:p>
          <a:p>
            <a:pPr algn="just">
              <a:buSzPct val="80000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800" b="1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  <a:p>
            <a:pPr marL="342900" indent="-342900" algn="just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I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3669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16077-86F0-4180-9173-523A1004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24E1CE7D-2765-DFE6-6D1D-BCD8DBB0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13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A6E5884-D9EC-994D-3EFB-CC7D358B9AD3}"/>
              </a:ext>
            </a:extLst>
          </p:cNvPr>
          <p:cNvSpPr txBox="1"/>
          <p:nvPr/>
        </p:nvSpPr>
        <p:spPr>
          <a:xfrm>
            <a:off x="663102" y="655180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METHODOLOGY USED</a:t>
            </a:r>
            <a:r>
              <a:rPr lang="en-IN" sz="2400" b="1" dirty="0"/>
              <a:t>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0FC93F0D-2596-F031-8804-764D3131B6B1}"/>
              </a:ext>
            </a:extLst>
          </p:cNvPr>
          <p:cNvSpPr txBox="1"/>
          <p:nvPr/>
        </p:nvSpPr>
        <p:spPr>
          <a:xfrm>
            <a:off x="652306" y="1116845"/>
            <a:ext cx="1072257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80000"/>
            </a:pPr>
            <a:r>
              <a:rPr lang="en-IN" sz="2400" b="1" u="sng" dirty="0"/>
              <a:t>Model Architecture:</a:t>
            </a:r>
            <a:endParaRPr lang="en-US" sz="2400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methodology integrates YOLOv5( s, m, n and l), YOLOv8, SSD, and a hybrid model for object detection and distance estimation.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Distance estimation is performed using a depth estimation model, which generates a simulated depth map for calculating object distances based on detected bounding boxes.</a:t>
            </a:r>
          </a:p>
          <a:p>
            <a:pPr algn="just">
              <a:buSzPct val="80000"/>
            </a:pPr>
            <a:r>
              <a:rPr lang="en-IN" sz="2400" b="1" u="sng" dirty="0"/>
              <a:t>Performance Evaluation: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Model performance is evaluated using Precision, Recall, F1-score, and mean Average Precision (</a:t>
            </a:r>
            <a:r>
              <a:rPr lang="en-US" sz="2400" dirty="0" err="1"/>
              <a:t>mAP</a:t>
            </a:r>
            <a:r>
              <a:rPr lang="en-US" sz="2400" dirty="0"/>
              <a:t>) at </a:t>
            </a:r>
            <a:r>
              <a:rPr lang="en-US" sz="2400" dirty="0" err="1"/>
              <a:t>IoU</a:t>
            </a:r>
            <a:r>
              <a:rPr lang="en-US" sz="2400" dirty="0"/>
              <a:t>(Intersection Over Union) 0.5 &amp; 0.95.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Compare YOLOv5, YOLOv8, and SSD based metrics and performance. use confusion matrices and precision, recall curves for better visualization.</a:t>
            </a:r>
          </a:p>
          <a:p>
            <a:pPr algn="just">
              <a:buSzPct val="80000"/>
            </a:pPr>
            <a:r>
              <a:rPr lang="en-IN" sz="2400" b="1" u="sng" dirty="0"/>
              <a:t>Final Model Selection:</a:t>
            </a:r>
            <a:endParaRPr lang="en-US" sz="2400" b="1" u="sng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r>
              <a:rPr lang="en-US" sz="2400" dirty="0"/>
              <a:t>The best-performing model is selected based on results for object detection and distance estimation reliability, and the final model is optimized for obstacle detection and distance estimation in indoor autonomous vehicles.</a:t>
            </a:r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u="sng" dirty="0"/>
          </a:p>
          <a:p>
            <a:pPr algn="just">
              <a:buSzPct val="80000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  <a:p>
            <a:pPr marL="342900" indent="-342900" algn="just">
              <a:buSzPct val="80000"/>
              <a:buFont typeface="Arial" panose="020B0604020202020204" pitchFamily="34" charset="0"/>
              <a:buChar char="•"/>
            </a:pPr>
            <a:endParaRPr lang="en-I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7408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132792-B6CC-924B-B3D8-3A1FC5FE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FA0B2-A778-A67B-DF65-95F213897E57}"/>
              </a:ext>
            </a:extLst>
          </p:cNvPr>
          <p:cNvSpPr txBox="1"/>
          <p:nvPr/>
        </p:nvSpPr>
        <p:spPr>
          <a:xfrm>
            <a:off x="653375" y="670684"/>
            <a:ext cx="4408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/>
              <a:t>DATASET DESCRIPTION:</a:t>
            </a:r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  <a:p>
            <a:pPr algn="l"/>
            <a:endParaRPr 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8663-80B7-6EF4-1B4D-AAEF8A063C91}"/>
              </a:ext>
            </a:extLst>
          </p:cNvPr>
          <p:cNvSpPr txBox="1"/>
          <p:nvPr/>
        </p:nvSpPr>
        <p:spPr>
          <a:xfrm>
            <a:off x="653375" y="947523"/>
            <a:ext cx="1051433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sv-SE" sz="2400" b="1" u="sng" dirty="0"/>
          </a:p>
          <a:p>
            <a:pPr algn="just"/>
            <a:r>
              <a:rPr lang="sv-SE" sz="2400" b="1" u="sng" dirty="0"/>
              <a:t>KITTI Dataset - Version 1 </a:t>
            </a:r>
          </a:p>
          <a:p>
            <a:pPr algn="just"/>
            <a:endParaRPr lang="sv-SE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v-SE" sz="2400" dirty="0"/>
              <a:t>Total Files: 52.5k </a:t>
            </a:r>
            <a:r>
              <a:rPr lang="en-IN" sz="2400" dirty="0"/>
              <a:t>(</a:t>
            </a:r>
            <a:r>
              <a:rPr lang="en-IN" sz="2400" b="1" dirty="0"/>
              <a:t>.</a:t>
            </a:r>
            <a:r>
              <a:rPr lang="en-IN" sz="2400" b="1" dirty="0" err="1"/>
              <a:t>png</a:t>
            </a:r>
            <a:r>
              <a:rPr lang="en-IN" sz="2400" b="1" dirty="0"/>
              <a:t> files</a:t>
            </a:r>
            <a:r>
              <a:rPr lang="en-IN" sz="2400" dirty="0"/>
              <a:t>:30.0k and </a:t>
            </a:r>
            <a:r>
              <a:rPr lang="en-IN" sz="2400" b="1" dirty="0"/>
              <a:t>.txt files</a:t>
            </a:r>
            <a:r>
              <a:rPr lang="en-IN" sz="2400" dirty="0"/>
              <a:t>: 22.5k)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Source		: Kaggle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Image Type		: .</a:t>
            </a:r>
            <a:r>
              <a:rPr lang="en-IN" sz="2400" dirty="0" err="1"/>
              <a:t>png</a:t>
            </a:r>
            <a:r>
              <a:rPr lang="en-IN" sz="2400" dirty="0"/>
              <a:t>, .jpg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Size of image 	: 1242 x 375</a:t>
            </a: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u="sng" dirty="0"/>
              <a:t>URL </a:t>
            </a:r>
            <a:r>
              <a:rPr lang="en-IN" sz="2400" dirty="0"/>
              <a:t>:</a:t>
            </a:r>
            <a:r>
              <a:rPr lang="en-IN" sz="2400" dirty="0">
                <a:hlinkClick r:id="rId2"/>
              </a:rPr>
              <a:t>https://www.kaggle.com/datasets/klemenko/kitti-dataset</a:t>
            </a:r>
            <a:endParaRPr lang="en-IN" sz="2400" dirty="0"/>
          </a:p>
          <a:p>
            <a:pPr algn="just"/>
            <a:endParaRPr lang="en-IN" sz="2400" dirty="0"/>
          </a:p>
          <a:p>
            <a:pPr algn="just"/>
            <a:r>
              <a:rPr lang="en-IN" sz="2400" b="1" u="sng" dirty="0"/>
              <a:t>Custom Dataset</a:t>
            </a:r>
          </a:p>
          <a:p>
            <a:pPr algn="just"/>
            <a:endParaRPr lang="en-IN" sz="2400" b="1" dirty="0"/>
          </a:p>
          <a:p>
            <a:pPr indent="174625" algn="just">
              <a:buFont typeface="Arial" panose="020B0604020202020204" pitchFamily="34" charset="0"/>
              <a:buChar char="•"/>
            </a:pPr>
            <a:r>
              <a:rPr lang="en-IN" sz="2400" dirty="0"/>
              <a:t>  Total Images: 100 images initially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IN" sz="2400" dirty="0"/>
              <a:t>  Data Augmentation: </a:t>
            </a:r>
            <a:r>
              <a:rPr lang="en-US" sz="2400" dirty="0"/>
              <a:t>Increased the dataset to 500 images using augmentation.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Image Format: .</a:t>
            </a:r>
            <a:r>
              <a:rPr lang="en-US" sz="2400" dirty="0" err="1"/>
              <a:t>png</a:t>
            </a:r>
            <a:r>
              <a:rPr lang="en-US" sz="2400" dirty="0"/>
              <a:t> </a:t>
            </a:r>
          </a:p>
          <a:p>
            <a:pPr indent="174625">
              <a:buFont typeface="Arial" panose="020B0604020202020204" pitchFamily="34" charset="0"/>
              <a:buChar char="•"/>
            </a:pPr>
            <a:r>
              <a:rPr lang="en-US" sz="2400" dirty="0"/>
              <a:t>  Source: Custom collected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956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4581B-CF30-FD38-01C7-51E14EB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1A63E-C098-17F3-DE84-0B3ED8A48A5B}"/>
              </a:ext>
            </a:extLst>
          </p:cNvPr>
          <p:cNvSpPr txBox="1"/>
          <p:nvPr/>
        </p:nvSpPr>
        <p:spPr>
          <a:xfrm>
            <a:off x="701040" y="1056639"/>
            <a:ext cx="8006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/>
              <a:t>DATASET COLLECTION:</a:t>
            </a:r>
          </a:p>
          <a:p>
            <a:pPr algn="l"/>
            <a:endParaRPr lang="en-US" sz="2000" b="1" u="sng" dirty="0"/>
          </a:p>
          <a:p>
            <a:pPr algn="l"/>
            <a:r>
              <a:rPr lang="en-US" sz="2000" b="1" u="sng" dirty="0"/>
              <a:t>Kitti Dataset:</a:t>
            </a:r>
          </a:p>
          <a:p>
            <a:pPr algn="l"/>
            <a:endParaRPr lang="en-US" sz="20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B0511-8523-F8B5-374B-12715A1B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2167052"/>
            <a:ext cx="5425862" cy="1940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2020-3947-B806-9323-E50AA3BE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02" y="2113497"/>
            <a:ext cx="5560273" cy="1994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F5CFE-5503-3C8A-8249-C59E7F3B60CE}"/>
              </a:ext>
            </a:extLst>
          </p:cNvPr>
          <p:cNvSpPr txBox="1"/>
          <p:nvPr/>
        </p:nvSpPr>
        <p:spPr>
          <a:xfrm>
            <a:off x="695960" y="4287720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/>
              <a:t>Custom </a:t>
            </a:r>
            <a:r>
              <a:rPr lang="en-US" sz="1800" b="1" u="sng" dirty="0"/>
              <a:t>Dataset: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4A31A0-92A4-66B3-B91A-DC673B0D9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4732258"/>
            <a:ext cx="3180080" cy="1788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5B77F-294E-0820-A128-2CA8D20D09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4702532"/>
            <a:ext cx="3180080" cy="1788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7B4374-FA2B-CFA8-6CE3-3198F3F202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4472386"/>
            <a:ext cx="4419600" cy="22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055EC-C8CC-6933-F32D-BB732813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AE430-5380-8BC9-A9FD-780278B80490}"/>
              </a:ext>
            </a:extLst>
          </p:cNvPr>
          <p:cNvSpPr txBox="1"/>
          <p:nvPr/>
        </p:nvSpPr>
        <p:spPr>
          <a:xfrm>
            <a:off x="924560" y="1242814"/>
            <a:ext cx="1006856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Flow(Previous):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Collection: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Collected and Used KITTI dataset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Data Preprocessing: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Converted labels into YOLO format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Training: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Trained YOLOv5 (s, m, n, l) and YOLOv8 on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Used pretrained weights for better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 using depth estimation model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Model Evaluation</a:t>
            </a:r>
            <a:r>
              <a:rPr lang="en-US" sz="20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Measured Precision, Recall, F1-score, mAP@50, mAP@50-95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Compared YOLOv5 vs YOLOv8 for performance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7278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0EB8-D64A-B2AA-028F-3EA638BD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A5AD0-0374-955B-5BFB-9DD701F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C0F58-7F66-286B-C60C-5885D28B4CD1}"/>
              </a:ext>
            </a:extLst>
          </p:cNvPr>
          <p:cNvSpPr txBox="1"/>
          <p:nvPr/>
        </p:nvSpPr>
        <p:spPr>
          <a:xfrm>
            <a:off x="924560" y="1242814"/>
            <a:ext cx="1006856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Work Flow:</a:t>
            </a:r>
          </a:p>
          <a:p>
            <a:r>
              <a:rPr lang="en-IN" sz="2000" b="1" u="sng" dirty="0"/>
              <a:t>Current work: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 SSD model on the KITTI dataset and convert the labels into SSD format.</a:t>
            </a:r>
            <a:endParaRPr lang="en-I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Hybrid Model</a:t>
            </a:r>
            <a:r>
              <a:rPr lang="en-IN" sz="2000" dirty="0"/>
              <a:t> → Combine YOLOv5 &amp; YOLOv8 for better detection and training it through custom dataset and KITTI dataset.(apply data augmentation steps).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detection and distance estimation.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Evaluation metrics and </a:t>
            </a:r>
            <a:r>
              <a:rPr lang="en-IN" sz="2000" dirty="0"/>
              <a:t>choose  best model based on performance.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837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38FB3-E4CD-6C2D-1E28-C001464D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1E293-5E58-E0C6-5073-A17904FC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" y="1621786"/>
            <a:ext cx="10259376" cy="491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4C8B0-E9EE-E1E8-409D-99306DDE7822}"/>
              </a:ext>
            </a:extLst>
          </p:cNvPr>
          <p:cNvSpPr txBox="1"/>
          <p:nvPr/>
        </p:nvSpPr>
        <p:spPr>
          <a:xfrm>
            <a:off x="838200" y="130595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41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155B1-F77A-D74E-1E46-A70A1E17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AF44B-AADD-A7E2-E1BF-E57DB9ED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31" y="1738230"/>
            <a:ext cx="9792549" cy="4618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6C4BD-A289-281A-571C-F4E5631AF8AE}"/>
              </a:ext>
            </a:extLst>
          </p:cNvPr>
          <p:cNvSpPr txBox="1"/>
          <p:nvPr/>
        </p:nvSpPr>
        <p:spPr>
          <a:xfrm>
            <a:off x="1131631" y="1368898"/>
            <a:ext cx="871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0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</a:t>
            </a:fld>
            <a:endParaRPr lang="en-IN"/>
          </a:p>
        </p:txBody>
      </p:sp>
      <p:sp>
        <p:nvSpPr>
          <p:cNvPr id="1048595" name="TextBox 2"/>
          <p:cNvSpPr txBox="1"/>
          <p:nvPr/>
        </p:nvSpPr>
        <p:spPr>
          <a:xfrm>
            <a:off x="922176" y="1016822"/>
            <a:ext cx="10657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BASE PAPER DETAILS</a:t>
            </a:r>
            <a:r>
              <a:rPr lang="en-IN" sz="2000" dirty="0"/>
              <a:t> :</a:t>
            </a:r>
          </a:p>
          <a:p>
            <a:pPr marL="360363" algn="l"/>
            <a:endParaRPr lang="en-IN" sz="2000" dirty="0"/>
          </a:p>
          <a:p>
            <a:pPr marL="360363" algn="l"/>
            <a:r>
              <a:rPr lang="en-US" sz="2000" i="0" u="none" strike="noStrike" baseline="0" dirty="0"/>
              <a:t>Simultaneous Object Detection and Distance Estimation for </a:t>
            </a:r>
            <a:r>
              <a:rPr lang="en-IN" sz="2000" i="0" u="none" strike="noStrike" baseline="0" dirty="0"/>
              <a:t>Indoor Autonomous Vehicles</a:t>
            </a:r>
            <a:endParaRPr lang="en-IN" sz="2000" u="sng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endParaRPr lang="en-IN" sz="2400" u="sng" dirty="0"/>
          </a:p>
        </p:txBody>
      </p:sp>
      <p:sp>
        <p:nvSpPr>
          <p:cNvPr id="1048596" name="TextBox 3"/>
          <p:cNvSpPr txBox="1"/>
          <p:nvPr/>
        </p:nvSpPr>
        <p:spPr>
          <a:xfrm>
            <a:off x="922176" y="2401817"/>
            <a:ext cx="10290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SzPct val="78000"/>
              <a:buFont typeface="Wingdings" panose="05000000000000000000" pitchFamily="2" charset="2"/>
              <a:buChar char="q"/>
            </a:pPr>
            <a:r>
              <a:rPr lang="en-IN" sz="2000" i="0" u="sng" dirty="0">
                <a:solidFill>
                  <a:srgbClr val="131413"/>
                </a:solidFill>
                <a:effectLst/>
              </a:rPr>
              <a:t>AUTHORS</a:t>
            </a:r>
            <a:r>
              <a:rPr lang="en-IN" sz="2000" i="0" dirty="0">
                <a:solidFill>
                  <a:srgbClr val="131413"/>
                </a:solidFill>
                <a:effectLst/>
              </a:rPr>
              <a:t> :</a:t>
            </a:r>
          </a:p>
          <a:p>
            <a:pPr algn="just">
              <a:buSzPct val="78000"/>
            </a:pPr>
            <a:endParaRPr lang="en-IN" sz="2000" dirty="0">
              <a:solidFill>
                <a:srgbClr val="131413"/>
              </a:solidFill>
            </a:endParaRPr>
          </a:p>
          <a:p>
            <a:pPr marL="180000" algn="just">
              <a:buSzPct val="78000"/>
            </a:pPr>
            <a:r>
              <a:rPr lang="en-IN" sz="2000" dirty="0">
                <a:solidFill>
                  <a:srgbClr val="131413"/>
                </a:solidFill>
              </a:rPr>
              <a:t>   </a:t>
            </a:r>
            <a:r>
              <a:rPr lang="en-IN" sz="2000" dirty="0"/>
              <a:t>Iker </a:t>
            </a:r>
            <a:r>
              <a:rPr lang="en-IN" sz="2000" dirty="0" err="1"/>
              <a:t>Azurmendi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</a:t>
            </a:r>
            <a:r>
              <a:rPr lang="en-IN" sz="2000" dirty="0" err="1"/>
              <a:t>Ekaitz</a:t>
            </a:r>
            <a:r>
              <a:rPr lang="en-IN" sz="2000" dirty="0"/>
              <a:t> Zulueta</a:t>
            </a:r>
          </a:p>
          <a:p>
            <a:pPr marL="180000" algn="just">
              <a:buSzPct val="78000"/>
            </a:pPr>
            <a:r>
              <a:rPr lang="en-IN" sz="2000" dirty="0"/>
              <a:t>   Jose Manuel Lopez-</a:t>
            </a:r>
            <a:r>
              <a:rPr lang="en-IN" sz="2000" dirty="0" err="1"/>
              <a:t>Guede</a:t>
            </a:r>
            <a:endParaRPr lang="en-IN" sz="2000" dirty="0"/>
          </a:p>
          <a:p>
            <a:pPr marL="180000" algn="just">
              <a:buSzPct val="78000"/>
            </a:pPr>
            <a:r>
              <a:rPr lang="en-IN" sz="2000" dirty="0"/>
              <a:t>   Manuel González</a:t>
            </a:r>
            <a:endParaRPr lang="en-IN" sz="2000" i="0" u="sng" dirty="0">
              <a:solidFill>
                <a:srgbClr val="131413"/>
              </a:solidFill>
              <a:effectLst/>
            </a:endParaRPr>
          </a:p>
          <a:p>
            <a:endParaRPr lang="en-IN" sz="2000" b="1" i="0" dirty="0">
              <a:solidFill>
                <a:srgbClr val="131413"/>
              </a:solidFill>
              <a:effectLst/>
            </a:endParaRPr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>
                <a:solidFill>
                  <a:srgbClr val="131413"/>
                </a:solidFill>
              </a:rPr>
              <a:t>PUBLISHED</a:t>
            </a:r>
            <a:r>
              <a:rPr lang="en-IN" sz="2000" dirty="0">
                <a:solidFill>
                  <a:srgbClr val="131413"/>
                </a:solidFill>
              </a:rPr>
              <a:t>:</a:t>
            </a:r>
            <a:r>
              <a:rPr lang="en-IN" sz="2000" dirty="0"/>
              <a:t> November 21, 2023</a:t>
            </a:r>
          </a:p>
          <a:p>
            <a:pPr>
              <a:buSzPct val="78000"/>
            </a:pPr>
            <a:endParaRPr lang="en-IN" sz="2000" dirty="0"/>
          </a:p>
          <a:p>
            <a:pPr marL="342900" indent="-342900">
              <a:buSzPct val="78000"/>
              <a:buFont typeface="Wingdings" panose="05000000000000000000" pitchFamily="2" charset="2"/>
              <a:buChar char="q"/>
            </a:pPr>
            <a:r>
              <a:rPr lang="en-IN" sz="2000" u="sng" dirty="0"/>
              <a:t>INDEXED</a:t>
            </a:r>
            <a:r>
              <a:rPr lang="en-IN" sz="2000" dirty="0"/>
              <a:t>:</a:t>
            </a:r>
            <a:r>
              <a:rPr lang="en-US" sz="2000" i="1" dirty="0"/>
              <a:t> Electronics</a:t>
            </a:r>
            <a:r>
              <a:rPr lang="en-US" sz="2000" dirty="0"/>
              <a:t>, Volume 12, Issue 4719</a:t>
            </a:r>
            <a:endParaRPr lang="zh-CN" altLang="en-US" sz="2000" dirty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1B366-7134-E2DB-1467-2FC8BD26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7B2A7-81BE-D33E-22B3-3A6ACFBE4491}"/>
              </a:ext>
            </a:extLst>
          </p:cNvPr>
          <p:cNvSpPr txBox="1"/>
          <p:nvPr/>
        </p:nvSpPr>
        <p:spPr>
          <a:xfrm>
            <a:off x="884353" y="10507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 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5C8CAE-71DA-1F73-60A1-1DCD8B218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52679"/>
              </p:ext>
            </p:extLst>
          </p:nvPr>
        </p:nvGraphicFramePr>
        <p:xfrm>
          <a:off x="1005839" y="1625600"/>
          <a:ext cx="10347960" cy="492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990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586990">
                  <a:extLst>
                    <a:ext uri="{9D8B030D-6E8A-4147-A177-3AD203B41FA5}">
                      <a16:colId xmlns:a16="http://schemas.microsoft.com/office/drawing/2014/main" val="4212444092"/>
                    </a:ext>
                  </a:extLst>
                </a:gridCol>
              </a:tblGrid>
              <a:tr h="8080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974205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138880">
                <a:tc>
                  <a:txBody>
                    <a:bodyPr/>
                    <a:lstStyle/>
                    <a:p>
                      <a:r>
                        <a:rPr lang="en-IN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05081F-EDF7-4FEE-EA63-48894ABC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601" y="2596773"/>
            <a:ext cx="1851820" cy="594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42D8C-9DA3-5B72-DB5C-DF3AC8B6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1" y="3442287"/>
            <a:ext cx="1958510" cy="548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D29C4-4821-BBED-5626-E917E8F61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66" y="4555990"/>
            <a:ext cx="2167467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52FBCC-9DAF-8997-35DF-0F61BA7C1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10" y="2581532"/>
            <a:ext cx="2095682" cy="624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F18F0-8FE0-F5E1-B1F6-9D718D8F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361" y="3494328"/>
            <a:ext cx="2307300" cy="6248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B7900B-2006-1207-49BE-C6D811B93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0" y="4555990"/>
            <a:ext cx="2167467" cy="1625600"/>
          </a:xfrm>
          <a:prstGeom prst="rect">
            <a:avLst/>
          </a:prstGeom>
        </p:spPr>
      </p:pic>
      <p:pic>
        <p:nvPicPr>
          <p:cNvPr id="30" name="Picture 29" descr="A graph with blue squares&#10;&#10;AI-generated content may be incorrect.">
            <a:extLst>
              <a:ext uri="{FF2B5EF4-FFF2-40B4-BE49-F238E27FC236}">
                <a16:creationId xmlns:a16="http://schemas.microsoft.com/office/drawing/2014/main" id="{CC4413A0-BF1E-8349-A2A2-29EFDF5D2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332" y="4555990"/>
            <a:ext cx="2031459" cy="17491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8C16FE-1133-5637-3F20-CF5D12D3F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804" y="2893979"/>
            <a:ext cx="2242513" cy="9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E7BE-3D26-E026-B43A-4A59021C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CD363-BC43-7CB2-8487-593199AE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FA127-C68E-8B69-2ED6-A84D70CB9F5D}"/>
              </a:ext>
            </a:extLst>
          </p:cNvPr>
          <p:cNvSpPr txBox="1"/>
          <p:nvPr/>
        </p:nvSpPr>
        <p:spPr>
          <a:xfrm>
            <a:off x="894080" y="10700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Implementation (Demo And Screenshots):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84A3FA-1D13-26B7-DCCD-B1D879B6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39549"/>
              </p:ext>
            </p:extLst>
          </p:nvPr>
        </p:nvGraphicFramePr>
        <p:xfrm>
          <a:off x="1005838" y="1625601"/>
          <a:ext cx="10978639" cy="500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268">
                  <a:extLst>
                    <a:ext uri="{9D8B030D-6E8A-4147-A177-3AD203B41FA5}">
                      <a16:colId xmlns:a16="http://schemas.microsoft.com/office/drawing/2014/main" val="3069572293"/>
                    </a:ext>
                  </a:extLst>
                </a:gridCol>
                <a:gridCol w="2764426">
                  <a:extLst>
                    <a:ext uri="{9D8B030D-6E8A-4147-A177-3AD203B41FA5}">
                      <a16:colId xmlns:a16="http://schemas.microsoft.com/office/drawing/2014/main" val="2660048530"/>
                    </a:ext>
                  </a:extLst>
                </a:gridCol>
                <a:gridCol w="2722285">
                  <a:extLst>
                    <a:ext uri="{9D8B030D-6E8A-4147-A177-3AD203B41FA5}">
                      <a16:colId xmlns:a16="http://schemas.microsoft.com/office/drawing/2014/main" val="4216666424"/>
                    </a:ext>
                  </a:extLst>
                </a:gridCol>
                <a:gridCol w="2744660">
                  <a:extLst>
                    <a:ext uri="{9D8B030D-6E8A-4147-A177-3AD203B41FA5}">
                      <a16:colId xmlns:a16="http://schemas.microsoft.com/office/drawing/2014/main" val="3368253997"/>
                    </a:ext>
                  </a:extLst>
                </a:gridCol>
              </a:tblGrid>
              <a:tr h="8611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custom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Yolov5+yolov8 using KITTI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35936"/>
                  </a:ext>
                </a:extLst>
              </a:tr>
              <a:tr h="1868199">
                <a:tc>
                  <a:txBody>
                    <a:bodyPr/>
                    <a:lstStyle/>
                    <a:p>
                      <a:r>
                        <a:rPr lang="en-IN" dirty="0"/>
                        <a:t>Precision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58899"/>
                  </a:ext>
                </a:extLst>
              </a:tr>
              <a:tr h="2279363">
                <a:tc>
                  <a:txBody>
                    <a:bodyPr/>
                    <a:lstStyle/>
                    <a:p>
                      <a:r>
                        <a:rPr lang="en-IN" dirty="0"/>
                        <a:t>Recall Curve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864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42114EB-5802-0714-8D7A-7963DC9D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94" y="2588165"/>
            <a:ext cx="2522506" cy="168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7782E-52CB-AA8F-5691-77FEEE6F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94" y="4669918"/>
            <a:ext cx="2440579" cy="1627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BFD22-04FB-21B1-F6FE-459595C5D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7" y="2588164"/>
            <a:ext cx="2250131" cy="1500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D30B54-35EB-2294-CF78-E8A8CA802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1" y="4609525"/>
            <a:ext cx="2440579" cy="1627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C7D67-7008-EF33-5E1A-44995D73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299" y="2671444"/>
            <a:ext cx="2358107" cy="1500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43CECF-069F-27B8-A343-B468424EC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787" y="4622386"/>
            <a:ext cx="2440579" cy="16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2DC81-C833-921B-0E9C-22C21ECE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F545C-364A-FFCC-07F7-F1BAD61D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427369"/>
            <a:ext cx="7664820" cy="2402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5F0B4-EB67-89D8-E03A-A2545700BCA4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Yolov5s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C19AD-A87D-E654-8D6E-07343C2EC5A0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Yolov5l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952C8-6D91-7161-40C1-3367135C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74187"/>
            <a:ext cx="7887064" cy="2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8E0B-A79C-B3F0-A31E-6F2F18CD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6207-E216-F340-497C-E545779D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E4151-B941-66E4-79BA-D97863D0EF56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Yolov5m summary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6A6D5-3F92-895D-AFF5-543B900F73C9}"/>
              </a:ext>
            </a:extLst>
          </p:cNvPr>
          <p:cNvSpPr txBox="1"/>
          <p:nvPr/>
        </p:nvSpPr>
        <p:spPr>
          <a:xfrm>
            <a:off x="965200" y="388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Yolov5n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34D4D-93FC-8D6F-8140-5841A4A9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6" y="1347221"/>
            <a:ext cx="7785464" cy="2526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D5983-0EED-E389-02AF-4ACCBF6F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6" y="4220163"/>
            <a:ext cx="7785464" cy="2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8A33-85F2-B610-1CD1-0594C47A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C670C-8D89-B059-9F37-36D4F16F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3663-789C-763B-ACA4-165F574F67A2}"/>
              </a:ext>
            </a:extLst>
          </p:cNvPr>
          <p:cNvSpPr txBox="1"/>
          <p:nvPr/>
        </p:nvSpPr>
        <p:spPr>
          <a:xfrm>
            <a:off x="965200" y="4404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r>
              <a:rPr lang="en-IN" b="1" dirty="0"/>
              <a:t>     </a:t>
            </a:r>
          </a:p>
          <a:p>
            <a:r>
              <a:rPr lang="en-IN" b="1" dirty="0"/>
              <a:t>Yolov8n summary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5BDB-E325-529B-C603-CEF87B3E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" y="1349793"/>
            <a:ext cx="7157396" cy="260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55C42-5F92-BAAD-7CB7-760BDD1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15" y="4510977"/>
            <a:ext cx="1196444" cy="1293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5FDF0-8A31-AE81-C3A4-2C75B26B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159356"/>
            <a:ext cx="3171243" cy="3487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DCD807-A947-0CEC-0F44-9B9E695A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649" y="4248293"/>
            <a:ext cx="2917566" cy="2524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DE2F8-55B4-3DFE-9102-F93F28AD2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877" y="4243345"/>
            <a:ext cx="2917566" cy="24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C1246-D4C6-22D7-8666-6B9C63E7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359A1-BCDE-8333-E3A5-4A4930C6B59E}"/>
              </a:ext>
            </a:extLst>
          </p:cNvPr>
          <p:cNvSpPr txBox="1"/>
          <p:nvPr/>
        </p:nvSpPr>
        <p:spPr>
          <a:xfrm>
            <a:off x="936287" y="931943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r>
              <a:rPr lang="en-IN" b="1" dirty="0"/>
              <a:t>     </a:t>
            </a:r>
          </a:p>
          <a:p>
            <a:r>
              <a:rPr lang="en-IN" b="1" dirty="0"/>
              <a:t>SSD summary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AA0DF-9CDB-B2D9-C52A-F7B8329D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90" y="2028452"/>
            <a:ext cx="7812280" cy="30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3AD08-1EB2-9569-EB52-455D1214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94B04-03DD-8D02-A3EB-CCEFDF34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552" y="3529193"/>
            <a:ext cx="99224" cy="99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04F08-DA68-9E04-D129-EB5BD53415B1}"/>
              </a:ext>
            </a:extLst>
          </p:cNvPr>
          <p:cNvSpPr txBox="1"/>
          <p:nvPr/>
        </p:nvSpPr>
        <p:spPr>
          <a:xfrm>
            <a:off x="868193" y="734598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b="1" dirty="0"/>
              <a:t>Model Comparison:</a:t>
            </a:r>
          </a:p>
          <a:p>
            <a:endParaRPr lang="en-IN" sz="1800" b="1" dirty="0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CE8E14C2-80FF-BF42-2AFA-0697BDFF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41" y="1153403"/>
            <a:ext cx="5609129" cy="56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2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14503-EBA1-4174-416E-0A09F138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BC0C1-ED6D-57AE-2251-A7FF2AA9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4" y="1775476"/>
            <a:ext cx="11503652" cy="5082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9296A-E42D-A9F0-CA17-A4DF4ED5D65C}"/>
              </a:ext>
            </a:extLst>
          </p:cNvPr>
          <p:cNvSpPr txBox="1"/>
          <p:nvPr/>
        </p:nvSpPr>
        <p:spPr>
          <a:xfrm>
            <a:off x="632298" y="126961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 Frontend 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225717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53ADC-109F-68CF-9868-8F4A55C8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7FD43-5A63-D24B-CBEE-35678334B7D2}"/>
              </a:ext>
            </a:extLst>
          </p:cNvPr>
          <p:cNvSpPr txBox="1"/>
          <p:nvPr/>
        </p:nvSpPr>
        <p:spPr>
          <a:xfrm>
            <a:off x="751461" y="715143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Implementation (Demo And Screenshots):</a:t>
            </a:r>
          </a:p>
          <a:p>
            <a:endParaRPr lang="en-IN" b="1" dirty="0"/>
          </a:p>
          <a:p>
            <a:r>
              <a:rPr lang="en-IN" sz="1800" b="1" dirty="0"/>
              <a:t>Object Detections and Distance Estimation:</a:t>
            </a:r>
          </a:p>
          <a:p>
            <a:endParaRPr lang="en-IN" sz="1800" b="1" dirty="0"/>
          </a:p>
          <a:p>
            <a:endParaRPr lang="en-IN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76BD1-EEFF-3D71-BD66-9DC189134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1698470"/>
            <a:ext cx="4279772" cy="1292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86D6EB-F27D-8D2B-EE65-0CFC7C008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68" y="1698469"/>
            <a:ext cx="4279775" cy="1292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22DD6-08F2-15E9-35CD-D1FF3F4A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6" y="3175798"/>
            <a:ext cx="2739958" cy="185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B463E-7BEF-B496-2095-4C288251E4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26" y="3130780"/>
            <a:ext cx="2297738" cy="194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A6110-2F3A-E2E7-419A-A4C96A93E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6" y="3130780"/>
            <a:ext cx="2017880" cy="2030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94DBF-607B-D344-F1FE-4F8D1C8DAF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05" y="1688860"/>
            <a:ext cx="2161968" cy="2161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03C5D-9CFB-753B-A75F-AE11E3773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28" y="4088156"/>
            <a:ext cx="3454469" cy="1043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F63DF8-1E4D-BF84-ADE8-AF3B76C34D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446"/>
          <a:stretch/>
        </p:blipFill>
        <p:spPr>
          <a:xfrm>
            <a:off x="8333928" y="3167377"/>
            <a:ext cx="1521002" cy="806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B3386B-B18C-735C-B410-9480D1BC7F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5" y="5159530"/>
            <a:ext cx="2390972" cy="16313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8947F8-8FF5-1556-4E59-454332D608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42" y="5470316"/>
            <a:ext cx="3601451" cy="1087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A0B271-6754-C06D-483F-E25F8351D2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88" y="5262126"/>
            <a:ext cx="4119424" cy="15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68935-F6C7-F161-4CAF-79CB164D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Number Placeholder 1">
            <a:extLst>
              <a:ext uri="{FF2B5EF4-FFF2-40B4-BE49-F238E27FC236}">
                <a16:creationId xmlns:a16="http://schemas.microsoft.com/office/drawing/2014/main" id="{B567E09C-5C0A-DD1E-D1E5-C77A7ED0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29</a:t>
            </a:fld>
            <a:endParaRPr lang="en-IN" dirty="0"/>
          </a:p>
        </p:txBody>
      </p:sp>
      <p:sp>
        <p:nvSpPr>
          <p:cNvPr id="1048604" name="TextBox 2">
            <a:extLst>
              <a:ext uri="{FF2B5EF4-FFF2-40B4-BE49-F238E27FC236}">
                <a16:creationId xmlns:a16="http://schemas.microsoft.com/office/drawing/2014/main" id="{AD60DA9B-DE7E-E1C7-4081-F1A4B36178F3}"/>
              </a:ext>
            </a:extLst>
          </p:cNvPr>
          <p:cNvSpPr txBox="1"/>
          <p:nvPr/>
        </p:nvSpPr>
        <p:spPr>
          <a:xfrm>
            <a:off x="734715" y="1076782"/>
            <a:ext cx="72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CONCLUSION</a:t>
            </a:r>
            <a:r>
              <a:rPr lang="en-IN" sz="2400" b="1" dirty="0"/>
              <a:t> :</a:t>
            </a:r>
          </a:p>
        </p:txBody>
      </p:sp>
      <p:sp>
        <p:nvSpPr>
          <p:cNvPr id="1048605" name="TextBox 3">
            <a:extLst>
              <a:ext uri="{FF2B5EF4-FFF2-40B4-BE49-F238E27FC236}">
                <a16:creationId xmlns:a16="http://schemas.microsoft.com/office/drawing/2014/main" id="{B5E117AC-C032-23CF-09D9-AA2468B99740}"/>
              </a:ext>
            </a:extLst>
          </p:cNvPr>
          <p:cNvSpPr txBox="1"/>
          <p:nvPr/>
        </p:nvSpPr>
        <p:spPr>
          <a:xfrm>
            <a:off x="734715" y="1690062"/>
            <a:ext cx="107225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In this project, we developed and evaluated multiple deep learning models for </a:t>
            </a:r>
            <a:r>
              <a:rPr lang="en-US" sz="2000" b="1" dirty="0"/>
              <a:t>object detection and distance estimation</a:t>
            </a:r>
            <a:r>
              <a:rPr lang="en-US" sz="2000" dirty="0"/>
              <a:t>, using a combination of the </a:t>
            </a:r>
            <a:r>
              <a:rPr lang="en-US" sz="2000" b="1" dirty="0"/>
              <a:t>KITTI dataset</a:t>
            </a:r>
            <a:r>
              <a:rPr lang="en-US" sz="2000" dirty="0"/>
              <a:t> and a </a:t>
            </a:r>
            <a:r>
              <a:rPr lang="en-US" sz="2000" b="1" dirty="0"/>
              <a:t>custom dataset</a:t>
            </a:r>
            <a:r>
              <a:rPr lang="en-US" sz="2000" dirty="0"/>
              <a:t> (200–300 images). The models implemented included </a:t>
            </a:r>
            <a:r>
              <a:rPr lang="en-US" sz="2000" b="1" dirty="0"/>
              <a:t>YOLOv5</a:t>
            </a:r>
            <a:r>
              <a:rPr lang="en-US" sz="2000" dirty="0"/>
              <a:t> (s, m, n, l variants), </a:t>
            </a:r>
            <a:r>
              <a:rPr lang="en-US" sz="2000" b="1" dirty="0"/>
              <a:t>YOLOv8</a:t>
            </a:r>
            <a:r>
              <a:rPr lang="en-US" sz="2000" dirty="0"/>
              <a:t>, </a:t>
            </a:r>
            <a:r>
              <a:rPr lang="en-US" sz="2000" b="1" dirty="0"/>
              <a:t>SSD</a:t>
            </a:r>
            <a:r>
              <a:rPr lang="en-US" sz="2000" dirty="0"/>
              <a:t>, and a </a:t>
            </a:r>
            <a:r>
              <a:rPr lang="en-US" sz="2000" b="1" dirty="0"/>
              <a:t>Hybrid YOLOv5+YOLOv8</a:t>
            </a:r>
            <a:r>
              <a:rPr lang="en-US" sz="2000" dirty="0"/>
              <a:t> approach.</a:t>
            </a:r>
          </a:p>
          <a:p>
            <a:pPr>
              <a:buNone/>
            </a:pPr>
            <a:r>
              <a:rPr lang="en-US" sz="2000" dirty="0"/>
              <a:t>We successfully completed several important steps: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Collection and Preprocessing:</a:t>
            </a:r>
            <a:r>
              <a:rPr lang="en-US" sz="2000" dirty="0"/>
              <a:t> including custom image augmentation (flipping, brightness changes, noise addition) and annotation formatting compatible with YOLO and SSD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Model Development and Training:</a:t>
            </a:r>
            <a:r>
              <a:rPr lang="en-US" sz="2000" dirty="0"/>
              <a:t> leveraging pretrained weights and applying transfer learning on both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Distance Estimation</a:t>
            </a:r>
            <a:r>
              <a:rPr lang="en-US" sz="2000" dirty="0"/>
              <a:t>, using depth estimation models guided by the detected object bounding boxes.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Performance Evaluation</a:t>
            </a:r>
            <a:r>
              <a:rPr lang="en-US" sz="2000" dirty="0"/>
              <a:t> using key metrics: </a:t>
            </a:r>
            <a:r>
              <a:rPr lang="en-US" sz="2000" b="1" dirty="0"/>
              <a:t>Precision</a:t>
            </a:r>
            <a:r>
              <a:rPr lang="en-US" sz="2000" dirty="0"/>
              <a:t>, </a:t>
            </a:r>
            <a:r>
              <a:rPr lang="en-US" sz="2000" b="1" dirty="0"/>
              <a:t>Recall</a:t>
            </a:r>
            <a:r>
              <a:rPr lang="en-US" sz="2000" dirty="0"/>
              <a:t>, </a:t>
            </a:r>
            <a:r>
              <a:rPr lang="en-US" sz="2000" b="1" dirty="0"/>
              <a:t>F1-Score</a:t>
            </a:r>
            <a:r>
              <a:rPr lang="en-US" sz="2000" dirty="0"/>
              <a:t>, </a:t>
            </a:r>
            <a:r>
              <a:rPr lang="en-US" sz="2000" b="1" dirty="0"/>
              <a:t>mAP@0.5</a:t>
            </a:r>
            <a:r>
              <a:rPr lang="en-US" sz="2000" dirty="0"/>
              <a:t>, </a:t>
            </a:r>
            <a:r>
              <a:rPr lang="en-US" sz="2000" b="1" dirty="0"/>
              <a:t>mAP@0.5:0.95</a:t>
            </a:r>
            <a:r>
              <a:rPr lang="en-US" sz="2000" dirty="0"/>
              <a:t>, and </a:t>
            </a:r>
            <a:r>
              <a:rPr lang="en-US" sz="2000" b="1" dirty="0"/>
              <a:t>Inference Time</a:t>
            </a:r>
            <a:r>
              <a:rPr lang="en-US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04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0E572-7EC9-2BA1-3802-48D5ADE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ED8E7-F656-662C-AE4F-F05BF98D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1060310"/>
            <a:ext cx="9377464" cy="41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0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9A2A9-0171-1ED4-4BEB-3A22129C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D05B9-9CB4-799F-A000-68E56A6AB669}"/>
              </a:ext>
            </a:extLst>
          </p:cNvPr>
          <p:cNvSpPr txBox="1"/>
          <p:nvPr/>
        </p:nvSpPr>
        <p:spPr>
          <a:xfrm>
            <a:off x="1040860" y="1937640"/>
            <a:ext cx="9581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/>
              <a:t>After evaluating all models, we found: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Best model in terms of accuracy:</a:t>
            </a:r>
            <a:r>
              <a:rPr lang="en-US" dirty="0"/>
              <a:t> </a:t>
            </a:r>
            <a:r>
              <a:rPr lang="en-US" b="1" dirty="0"/>
              <a:t>YOLOv5m</a:t>
            </a:r>
            <a:r>
              <a:rPr lang="en-US" dirty="0"/>
              <a:t>, achieving the highest </a:t>
            </a:r>
            <a:r>
              <a:rPr lang="en-US" dirty="0" err="1"/>
              <a:t>mAP</a:t>
            </a:r>
            <a:r>
              <a:rPr lang="en-US" dirty="0"/>
              <a:t> scores with excellent precision, recall, and reasonable inference speed.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Best model in terms of speed:</a:t>
            </a:r>
            <a:r>
              <a:rPr lang="en-US" dirty="0"/>
              <a:t> </a:t>
            </a:r>
            <a:r>
              <a:rPr lang="en-US" b="1" dirty="0"/>
              <a:t>YOLOv8</a:t>
            </a:r>
            <a:r>
              <a:rPr lang="en-US" dirty="0"/>
              <a:t>, offering the fastest inference time while maintaining good recall and detection accuracy.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Hybrid model performance:</a:t>
            </a:r>
            <a:r>
              <a:rPr lang="en-US" dirty="0"/>
              <a:t> The </a:t>
            </a:r>
            <a:r>
              <a:rPr lang="en-US" b="1" dirty="0"/>
              <a:t>Hybrid YOLOv5+YOLOv8</a:t>
            </a:r>
            <a:r>
              <a:rPr lang="en-US" dirty="0"/>
              <a:t> approach showed higher recall but lower precision and </a:t>
            </a:r>
            <a:r>
              <a:rPr lang="en-US" dirty="0" err="1"/>
              <a:t>mAP</a:t>
            </a:r>
            <a:r>
              <a:rPr lang="en-US" dirty="0"/>
              <a:t>, mainly due to the limited size (200–300 images) of the training data from both the KITTI and custom datasets.</a:t>
            </a:r>
          </a:p>
          <a:p>
            <a:pPr algn="just"/>
            <a:endParaRPr lang="en-US" dirty="0"/>
          </a:p>
          <a:p>
            <a:pPr algn="just">
              <a:buNone/>
            </a:pPr>
            <a:r>
              <a:rPr lang="en-US" b="1" dirty="0"/>
              <a:t>Overall Best Model: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YOLOv5m</a:t>
            </a:r>
            <a:r>
              <a:rPr lang="en-US" dirty="0"/>
              <a:t> was selected as the overall best model, especially when both </a:t>
            </a:r>
            <a:r>
              <a:rPr lang="en-US" b="1" dirty="0"/>
              <a:t>accuracy and real-time efficiency</a:t>
            </a:r>
            <a:r>
              <a:rPr lang="en-US" dirty="0"/>
              <a:t> are important for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70844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Number Placeholder 10486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31</a:t>
            </a:fld>
            <a:endParaRPr lang="en-IN"/>
          </a:p>
        </p:txBody>
      </p:sp>
      <p:sp>
        <p:nvSpPr>
          <p:cNvPr id="1048612" name="TextBox 1048611"/>
          <p:cNvSpPr txBox="1"/>
          <p:nvPr/>
        </p:nvSpPr>
        <p:spPr>
          <a:xfrm>
            <a:off x="3820764" y="2983229"/>
            <a:ext cx="4550473" cy="8915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000000"/>
                </a:solidFill>
              </a:rPr>
              <a:t>THANK YOU</a:t>
            </a:r>
            <a:endParaRPr lang="en-I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47CE-79C1-7C96-664D-D87F1C45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Number Placeholder 1">
            <a:extLst>
              <a:ext uri="{FF2B5EF4-FFF2-40B4-BE49-F238E27FC236}">
                <a16:creationId xmlns:a16="http://schemas.microsoft.com/office/drawing/2014/main" id="{8444B7E9-DC33-71C6-AFA7-9BE6ECE5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4</a:t>
            </a:fld>
            <a:endParaRPr lang="en-IN"/>
          </a:p>
        </p:txBody>
      </p:sp>
      <p:sp>
        <p:nvSpPr>
          <p:cNvPr id="1048596" name="TextBox 3">
            <a:extLst>
              <a:ext uri="{FF2B5EF4-FFF2-40B4-BE49-F238E27FC236}">
                <a16:creationId xmlns:a16="http://schemas.microsoft.com/office/drawing/2014/main" id="{D64E7B43-81C1-65AF-185B-98119E7574A7}"/>
              </a:ext>
            </a:extLst>
          </p:cNvPr>
          <p:cNvSpPr txBox="1"/>
          <p:nvPr/>
        </p:nvSpPr>
        <p:spPr>
          <a:xfrm>
            <a:off x="330740" y="311287"/>
            <a:ext cx="11023060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project aims to develop and test algorithms for simultaneous object detection and distance estimation in indoor autonomous vehicles.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proposed method will utilize YOLOv5 and its variants, YOLOv8, SSD models, and a hybrid approach using a custom dataset and KITTI dataset for training, along with the KITTI dataset for other models.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augmentation and transfer learning techniques will be applied to improve model performance and adaptability.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evaluation will focus on comparing and assessing the models based on precision, recall, F1-score, and </a:t>
            </a:r>
            <a:r>
              <a:rPr lang="en-US" sz="2400" dirty="0" err="1"/>
              <a:t>mAP</a:t>
            </a:r>
            <a:r>
              <a:rPr lang="en-US" sz="2400" dirty="0"/>
              <a:t> at </a:t>
            </a:r>
            <a:r>
              <a:rPr lang="en-US" sz="2400" dirty="0" err="1"/>
              <a:t>IoU</a:t>
            </a:r>
            <a:r>
              <a:rPr lang="en-US" sz="2400" dirty="0"/>
              <a:t> thresholds of 0.5 and 0.95.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goal is to provide a reliable and cost-effective solution for accurate obstacle detection and distance estimation in indoor environments for autonomous systems.</a:t>
            </a:r>
          </a:p>
          <a:p>
            <a:pPr algn="just"/>
            <a:endParaRPr lang="en-US" sz="24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2723F-2F60-BCD7-D01E-0E31487DC41C}"/>
              </a:ext>
            </a:extLst>
          </p:cNvPr>
          <p:cNvSpPr txBox="1"/>
          <p:nvPr/>
        </p:nvSpPr>
        <p:spPr>
          <a:xfrm>
            <a:off x="330740" y="568768"/>
            <a:ext cx="356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u="sng" dirty="0"/>
              <a:t>ABSTRACT:</a:t>
            </a:r>
          </a:p>
        </p:txBody>
      </p:sp>
    </p:spTree>
    <p:extLst>
      <p:ext uri="{BB962C8B-B14F-4D97-AF65-F5344CB8AC3E}">
        <p14:creationId xmlns:p14="http://schemas.microsoft.com/office/powerpoint/2010/main" val="254858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5</a:t>
            </a:fld>
            <a:endParaRPr lang="en-IN"/>
          </a:p>
        </p:txBody>
      </p:sp>
      <p:sp>
        <p:nvSpPr>
          <p:cNvPr id="1048598" name="TextBox 2"/>
          <p:cNvSpPr txBox="1"/>
          <p:nvPr/>
        </p:nvSpPr>
        <p:spPr>
          <a:xfrm>
            <a:off x="875522" y="1586204"/>
            <a:ext cx="56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PROBLEM STATEMENT</a:t>
            </a:r>
            <a:r>
              <a:rPr lang="en-IN" sz="2800" b="1" dirty="0"/>
              <a:t> </a:t>
            </a:r>
            <a:r>
              <a:rPr lang="en-IN" sz="2400" dirty="0"/>
              <a:t>:</a:t>
            </a:r>
            <a:endParaRPr lang="en-IN" u="sng" dirty="0"/>
          </a:p>
        </p:txBody>
      </p:sp>
      <p:sp>
        <p:nvSpPr>
          <p:cNvPr id="1048599" name="TextBox 4"/>
          <p:cNvSpPr txBox="1"/>
          <p:nvPr/>
        </p:nvSpPr>
        <p:spPr>
          <a:xfrm>
            <a:off x="856861" y="2295331"/>
            <a:ext cx="104782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Autonomous vehicles struggle to detect and avoid obstacles inside buildings.</a:t>
            </a:r>
            <a:endParaRPr lang="en-IN" sz="2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Measuring the distance to obstacles accurately using regular cameras is difficult, reducing system reliability.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LiDAR sensors are too expensive for many systems.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Collecting labeled data for training models takes too much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High-performing algorithms need costly hardware, making them less accessible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7573C-F422-2D39-8D95-FFE216BF59CE}"/>
              </a:ext>
            </a:extLst>
          </p:cNvPr>
          <p:cNvSpPr txBox="1"/>
          <p:nvPr/>
        </p:nvSpPr>
        <p:spPr>
          <a:xfrm>
            <a:off x="5181600" y="251609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944E28D-AA0F-ECC1-F83C-7BE783A6F7C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30356" y="5695446"/>
            <a:ext cx="106258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6</a:t>
            </a:fld>
            <a:endParaRPr lang="en-IN"/>
          </a:p>
        </p:txBody>
      </p:sp>
      <p:sp>
        <p:nvSpPr>
          <p:cNvPr id="1048607" name="TextBox 2"/>
          <p:cNvSpPr txBox="1"/>
          <p:nvPr/>
        </p:nvSpPr>
        <p:spPr>
          <a:xfrm>
            <a:off x="315686" y="403908"/>
            <a:ext cx="519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LITERATURE REVIEW :</a:t>
            </a:r>
          </a:p>
        </p:txBody>
      </p:sp>
      <p:sp>
        <p:nvSpPr>
          <p:cNvPr id="1048608" name="TextBox 3"/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393336-FA2C-FDE2-0234-372BBC83B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715"/>
              </p:ext>
            </p:extLst>
          </p:nvPr>
        </p:nvGraphicFramePr>
        <p:xfrm>
          <a:off x="223736" y="828300"/>
          <a:ext cx="11842139" cy="598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19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243819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594724">
                  <a:extLst>
                    <a:ext uri="{9D8B030D-6E8A-4147-A177-3AD203B41FA5}">
                      <a16:colId xmlns:a16="http://schemas.microsoft.com/office/drawing/2014/main" val="1698962136"/>
                    </a:ext>
                  </a:extLst>
                </a:gridCol>
                <a:gridCol w="1590171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847718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717388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57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2374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u="none" strike="noStrike" baseline="0" dirty="0">
                          <a:solidFill>
                            <a:srgbClr val="FF0000"/>
                          </a:solidFill>
                        </a:rPr>
                        <a:t>Simultaneous Object Detection and Distance Estimation for </a:t>
                      </a:r>
                      <a:r>
                        <a:rPr lang="en-IN" sz="1800" i="0" u="none" strike="noStrike" baseline="0" dirty="0">
                          <a:solidFill>
                            <a:srgbClr val="FF0000"/>
                          </a:solidFill>
                        </a:rPr>
                        <a:t>Indoor Autonomous Vehicles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u="sng" dirty="0">
                        <a:solidFill>
                          <a:srgbClr val="FF0000"/>
                        </a:solidFill>
                      </a:endParaRP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>
                          <a:solidFill>
                            <a:srgbClr val="FF0000"/>
                          </a:solidFill>
                        </a:rPr>
                        <a:t>Electronics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Deep learning-based object detection and distance estimation.</a:t>
                      </a: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cost-effective object detection and distance estimation using a monocular camera, achieving high accuracy with a custom dataset by transfer learning and data augmentation.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Different YOLOv5 variants perform differently, making model selection for deployment more complex.</a:t>
                      </a:r>
                    </a:p>
                    <a:p>
                      <a:pPr fontAlgn="t"/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004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in adverse weather condition for autonomous vehicles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on August 22, 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enhancement using ESRGAN, detection with YOLOv7.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vehicles aim to improve traffic flow and  efficiency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hybrid approach may have high computational requirements and image upscaling could reduce resolution.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5973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Vehicle detection and traffic density estimation using ensemble of deep learning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Multimedia Tools and Applications</a:t>
                      </a:r>
                      <a:r>
                        <a:rPr lang="en-US" dirty="0"/>
                        <a:t> in August 2022.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of Faster R-CNN and SSD models 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 offers improved vehicle detection and traffic density estimation results compared to the base models.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computational complexity and longer inference time compared to the base models of SSD and Faster R-CNN..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6626-91B4-0986-00B6-49A72EEF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37EAC464-B096-AC92-F59F-F49116F4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7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3E859FD8-9F26-C73C-DDDE-71BD877B97C0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AC065E-32D6-089F-8339-2BEDED342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01385"/>
              </p:ext>
            </p:extLst>
          </p:nvPr>
        </p:nvGraphicFramePr>
        <p:xfrm>
          <a:off x="148122" y="1029410"/>
          <a:ext cx="11917754" cy="5692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237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396358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1780592582"/>
                    </a:ext>
                  </a:extLst>
                </a:gridCol>
                <a:gridCol w="1924766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795637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64734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901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Research Article</a:t>
                      </a:r>
                      <a:endParaRPr lang="en-IN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152980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Only Look Once: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Unified, Real-Time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 frames object detection as regression.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is fast, processes the entire image, and learns general object representations.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 has lower accuracy in localizing small objects and struggles to detect multiple nearby objects.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8166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Moving Object Detection With Deep CNNs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2020.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fine grained framework for moving object detection and identification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better performance on high-resolution video, with a 2.6x speedup using Tiny YOLOv3.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Deep learning struggles with high-resolution scenes, background subtraction is sensitive to modeling.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4382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 Method Using Image and Number of Objects on Image as Label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reinforcement learning-based A2C approach.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method adapts to new environments without needing bounding boxes.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requires a pre-trained evaluation model and can’t classify object types.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0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9593-09FD-F674-5C56-0C03F053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1">
            <a:extLst>
              <a:ext uri="{FF2B5EF4-FFF2-40B4-BE49-F238E27FC236}">
                <a16:creationId xmlns:a16="http://schemas.microsoft.com/office/drawing/2014/main" id="{67EE4B33-ECA3-80A6-A537-CA399E4D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8</a:t>
            </a:fld>
            <a:endParaRPr lang="en-IN"/>
          </a:p>
        </p:txBody>
      </p:sp>
      <p:sp>
        <p:nvSpPr>
          <p:cNvPr id="1048608" name="TextBox 3">
            <a:extLst>
              <a:ext uri="{FF2B5EF4-FFF2-40B4-BE49-F238E27FC236}">
                <a16:creationId xmlns:a16="http://schemas.microsoft.com/office/drawing/2014/main" id="{D88122A6-C987-0FC7-8A1D-B0F339D1826F}"/>
              </a:ext>
            </a:extLst>
          </p:cNvPr>
          <p:cNvSpPr txBox="1"/>
          <p:nvPr/>
        </p:nvSpPr>
        <p:spPr>
          <a:xfrm>
            <a:off x="1101012" y="2071396"/>
            <a:ext cx="10179698" cy="39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63C510-E828-2BAC-AD2E-B309157D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72261"/>
              </p:ext>
            </p:extLst>
          </p:nvPr>
        </p:nvGraphicFramePr>
        <p:xfrm>
          <a:off x="441435" y="1110343"/>
          <a:ext cx="11592912" cy="5611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13">
                  <a:extLst>
                    <a:ext uri="{9D8B030D-6E8A-4147-A177-3AD203B41FA5}">
                      <a16:colId xmlns:a16="http://schemas.microsoft.com/office/drawing/2014/main" val="1593806778"/>
                    </a:ext>
                  </a:extLst>
                </a:gridCol>
                <a:gridCol w="2042694">
                  <a:extLst>
                    <a:ext uri="{9D8B030D-6E8A-4147-A177-3AD203B41FA5}">
                      <a16:colId xmlns:a16="http://schemas.microsoft.com/office/drawing/2014/main" val="1343084318"/>
                    </a:ext>
                  </a:extLst>
                </a:gridCol>
                <a:gridCol w="1405359">
                  <a:extLst>
                    <a:ext uri="{9D8B030D-6E8A-4147-A177-3AD203B41FA5}">
                      <a16:colId xmlns:a16="http://schemas.microsoft.com/office/drawing/2014/main" val="3517230941"/>
                    </a:ext>
                  </a:extLst>
                </a:gridCol>
                <a:gridCol w="2706583">
                  <a:extLst>
                    <a:ext uri="{9D8B030D-6E8A-4147-A177-3AD203B41FA5}">
                      <a16:colId xmlns:a16="http://schemas.microsoft.com/office/drawing/2014/main" val="2046806108"/>
                    </a:ext>
                  </a:extLst>
                </a:gridCol>
                <a:gridCol w="2392634">
                  <a:extLst>
                    <a:ext uri="{9D8B030D-6E8A-4147-A177-3AD203B41FA5}">
                      <a16:colId xmlns:a16="http://schemas.microsoft.com/office/drawing/2014/main" val="514238293"/>
                    </a:ext>
                  </a:extLst>
                </a:gridCol>
                <a:gridCol w="2320429">
                  <a:extLst>
                    <a:ext uri="{9D8B030D-6E8A-4147-A177-3AD203B41FA5}">
                      <a16:colId xmlns:a16="http://schemas.microsoft.com/office/drawing/2014/main" val="471424786"/>
                    </a:ext>
                  </a:extLst>
                </a:gridCol>
              </a:tblGrid>
              <a:tr h="3679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438464"/>
                  </a:ext>
                </a:extLst>
              </a:tr>
              <a:tr h="2023687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End-to-End Object Detection with Transformers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ECCV in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 uses transformers for set-based detection.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DETR simplifies detection, is easy to implement, and matches Faster R-CNN performance on COCO.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performance on small objects and requires a longer training schedule and additional losses for optimal performance.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85340"/>
                  </a:ext>
                </a:extLst>
              </a:tr>
              <a:tr h="174772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EfficientDet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Scalable and Efficient Object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IEEE Access in June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integrates </a:t>
                      </a:r>
                      <a:r>
                        <a:rPr lang="en-US" dirty="0" err="1"/>
                        <a:t>BiFPN</a:t>
                      </a:r>
                      <a:r>
                        <a:rPr lang="en-US" dirty="0"/>
                        <a:t>, compound scaling, and </a:t>
                      </a:r>
                      <a:r>
                        <a:rPr lang="en-US" dirty="0" err="1"/>
                        <a:t>EfficientNet</a:t>
                      </a:r>
                      <a:r>
                        <a:rPr lang="en-US" dirty="0"/>
                        <a:t> to develop </a:t>
                      </a:r>
                      <a:r>
                        <a:rPr lang="en-US" dirty="0" err="1"/>
                        <a:t>EfficientDet</a:t>
                      </a:r>
                      <a:r>
                        <a:rPr lang="en-US" dirty="0"/>
                        <a:t> models.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faster inference, state-of-the-art COCO accuracy, and better Pascal VOC segmentation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Prior object detectors were too computationally expensive.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03130"/>
                  </a:ext>
                </a:extLst>
              </a:tr>
              <a:tr h="147177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YOLOv8n for Foreign-Object Detection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Power Transmission Lines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IEEE Access</a:t>
                      </a:r>
                      <a:r>
                        <a:rPr lang="en-IN" dirty="0"/>
                        <a:t> in 2024.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YOLOv8n with ECA attention mechanism and small object detection module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accuracy, fast detection speed, and high robustness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Increased complexity and reduced performance.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5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E3781-339D-5DC9-060F-FEFB0C82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E5B0-DAF6-4E64-8214-82B8B9DD9F7F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1DC0B9-E408-42D5-F584-7368AC77C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78718"/>
              </p:ext>
            </p:extLst>
          </p:nvPr>
        </p:nvGraphicFramePr>
        <p:xfrm>
          <a:off x="365084" y="1086481"/>
          <a:ext cx="11697213" cy="563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856">
                  <a:extLst>
                    <a:ext uri="{9D8B030D-6E8A-4147-A177-3AD203B41FA5}">
                      <a16:colId xmlns:a16="http://schemas.microsoft.com/office/drawing/2014/main" val="1478257920"/>
                    </a:ext>
                  </a:extLst>
                </a:gridCol>
                <a:gridCol w="2007655">
                  <a:extLst>
                    <a:ext uri="{9D8B030D-6E8A-4147-A177-3AD203B41FA5}">
                      <a16:colId xmlns:a16="http://schemas.microsoft.com/office/drawing/2014/main" val="3726266541"/>
                    </a:ext>
                  </a:extLst>
                </a:gridCol>
                <a:gridCol w="1747227">
                  <a:extLst>
                    <a:ext uri="{9D8B030D-6E8A-4147-A177-3AD203B41FA5}">
                      <a16:colId xmlns:a16="http://schemas.microsoft.com/office/drawing/2014/main" val="2210504243"/>
                    </a:ext>
                  </a:extLst>
                </a:gridCol>
                <a:gridCol w="2369472">
                  <a:extLst>
                    <a:ext uri="{9D8B030D-6E8A-4147-A177-3AD203B41FA5}">
                      <a16:colId xmlns:a16="http://schemas.microsoft.com/office/drawing/2014/main" val="3930279129"/>
                    </a:ext>
                  </a:extLst>
                </a:gridCol>
                <a:gridCol w="2480553">
                  <a:extLst>
                    <a:ext uri="{9D8B030D-6E8A-4147-A177-3AD203B41FA5}">
                      <a16:colId xmlns:a16="http://schemas.microsoft.com/office/drawing/2014/main" val="3174449335"/>
                    </a:ext>
                  </a:extLst>
                </a:gridCol>
                <a:gridCol w="2198450">
                  <a:extLst>
                    <a:ext uri="{9D8B030D-6E8A-4147-A177-3AD203B41FA5}">
                      <a16:colId xmlns:a16="http://schemas.microsoft.com/office/drawing/2014/main" val="729695959"/>
                    </a:ext>
                  </a:extLst>
                </a:gridCol>
              </a:tblGrid>
              <a:tr h="5375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Journal ,Year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2895"/>
                  </a:ext>
                </a:extLst>
              </a:tr>
              <a:tr h="296223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Vision-Based Vehicle Detection and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by Optimized YOLOv4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IEEE Access</a:t>
                      </a:r>
                      <a:r>
                        <a:rPr lang="en-US" dirty="0"/>
                        <a:t> in January 2022.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the YOLOv4 object detection model by incorporating an CBAM and modifying the  FPN component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Improved object detection and classification performance compared to state-of-the-art models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Limitations include training data size, fixed input size, confidence thresholding, spatial constraints, difficulty with unusual object shapes for bounding box prediction.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42336"/>
                  </a:ext>
                </a:extLst>
              </a:tr>
              <a:tr h="2135253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Survey of Deep Learning-Based Object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 Methods and Datasets for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Overhead Imagery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IEEE Access</a:t>
                      </a:r>
                      <a:r>
                        <a:rPr lang="en-IN"/>
                        <a:t> in 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comprehensive survey of deep learning-based object detection methods and datasets for overhead imagery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surveys deep learning-based object detection methods and datasets for overhead imagery, covering both satellite and aerial images.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d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ifficulty in detecting small objects and oriented objects, which can lead to decreased detection performance.</a:t>
                      </a:r>
                      <a:endParaRPr lang="en-IN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3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3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53603</TotalTime>
  <Words>2033</Words>
  <Application>Microsoft Office PowerPoint</Application>
  <PresentationFormat>Widescreen</PresentationFormat>
  <Paragraphs>340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      Vision-Based Object Detection and Distance Calculation in  Autonomous Vehicles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Audio Source Identification through Deduplication Techniques: Advancements in Subset Content Recognition</dc:title>
  <dc:creator>bhavyasree</dc:creator>
  <cp:lastModifiedBy>bhavyasree kuruba</cp:lastModifiedBy>
  <cp:revision>105</cp:revision>
  <dcterms:created xsi:type="dcterms:W3CDTF">2024-02-09T22:46:56Z</dcterms:created>
  <dcterms:modified xsi:type="dcterms:W3CDTF">2025-04-28T18:03:13Z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967292a013174002aab663fbe3fbecc1</vt:lpwstr>
  </property>
</Properties>
</file>